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cell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Why Can't You See Your Own Cells?</a:t>
            </a:r>
          </a:p>
          <a:p>
            <a:pPr algn="ctr">
              <a:defRPr sz="1500" i="1">
                <a:solidFill>
                  <a:srgbClr val="1A1A2E"/>
                </a:solidFill>
              </a:defRPr>
            </a:pPr>
            <a:r>
              <a:t>Exploring the Microscopic Building Blocks of Life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MS-LS1-1, MS-LS1-2</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why cells are too small to see without magnification</a:t>
            </a:r>
          </a:p>
          <a:p>
            <a:pPr>
              <a:spcBef>
                <a:spcPts val="800"/>
              </a:spcBef>
              <a:defRPr sz="1600">
                <a:solidFill>
                  <a:srgbClr val="1A1A2E"/>
                </a:solidFill>
              </a:defRPr>
            </a:pPr>
            <a:r>
              <a:t>  *  Model how cell size, nutrient supply, and oxygen level affect cell function</a:t>
            </a:r>
          </a:p>
          <a:p>
            <a:pPr>
              <a:spcBef>
                <a:spcPts val="800"/>
              </a:spcBef>
              <a:defRPr sz="1600">
                <a:solidFill>
                  <a:srgbClr val="1A1A2E"/>
                </a:solidFill>
              </a:defRPr>
            </a:pPr>
            <a:r>
              <a:t>  *  Describe how waste buildup limits cell growth and survival</a:t>
            </a:r>
          </a:p>
          <a:p>
            <a:pPr>
              <a:spcBef>
                <a:spcPts val="800"/>
              </a:spcBef>
              <a:defRPr sz="1600">
                <a:solidFill>
                  <a:srgbClr val="1A1A2E"/>
                </a:solidFill>
              </a:defRPr>
            </a:pPr>
            <a:r>
              <a:t>  *  Compare how single-celled and multi-celled organisms organize their cells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Cell</a:t>
            </a:r>
          </a:p>
          <a:p>
            <a:pPr>
              <a:defRPr sz="1300" i="1">
                <a:solidFill>
                  <a:srgbClr val="1A1A2E"/>
                </a:solidFill>
              </a:defRPr>
            </a:pPr>
            <a:r>
              <a:t>     The smallest unit of life that can carry out all life functions</a:t>
            </a:r>
          </a:p>
          <a:p>
            <a:pPr>
              <a:spcBef>
                <a:spcPts val="800"/>
              </a:spcBef>
              <a:defRPr sz="1500" b="1">
                <a:solidFill>
                  <a:srgbClr val="0D1B2A"/>
                </a:solidFill>
              </a:defRPr>
            </a:pPr>
            <a:r>
              <a:t>  Organelle</a:t>
            </a:r>
          </a:p>
          <a:p>
            <a:pPr>
              <a:defRPr sz="1300" i="1">
                <a:solidFill>
                  <a:srgbClr val="1A1A2E"/>
                </a:solidFill>
              </a:defRPr>
            </a:pPr>
            <a:r>
              <a:t>     A specialized structure inside a cell that performs a specific job, like a tiny organ</a:t>
            </a:r>
          </a:p>
          <a:p>
            <a:pPr>
              <a:spcBef>
                <a:spcPts val="800"/>
              </a:spcBef>
              <a:defRPr sz="1500" b="1">
                <a:solidFill>
                  <a:srgbClr val="0D1B2A"/>
                </a:solidFill>
              </a:defRPr>
            </a:pPr>
            <a:r>
              <a:t>  Cell Membrane</a:t>
            </a:r>
          </a:p>
          <a:p>
            <a:pPr>
              <a:defRPr sz="1300" i="1">
                <a:solidFill>
                  <a:srgbClr val="1A1A2E"/>
                </a:solidFill>
              </a:defRPr>
            </a:pPr>
            <a:r>
              <a:t>     The flexible boundary that controls what enters and exits a cell</a:t>
            </a:r>
          </a:p>
          <a:p>
            <a:pPr>
              <a:spcBef>
                <a:spcPts val="800"/>
              </a:spcBef>
              <a:defRPr sz="1500" b="1">
                <a:solidFill>
                  <a:srgbClr val="0D1B2A"/>
                </a:solidFill>
              </a:defRPr>
            </a:pPr>
            <a:r>
              <a:t>  Microscope</a:t>
            </a:r>
          </a:p>
          <a:p>
            <a:pPr>
              <a:defRPr sz="1300" i="1">
                <a:solidFill>
                  <a:srgbClr val="1A1A2E"/>
                </a:solidFill>
              </a:defRPr>
            </a:pPr>
            <a:r>
              <a:t>     A tool that uses lenses to magnify objects too small for the naked eye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If your body is made of 37 trillion cells, why can't you see a single one?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Exploring the Microscopic Building Blocks of Life. Today we'll build a MODEL to discover the answer!</a:t>
            </a:r>
          </a:p>
        </p:txBody>
      </p:sp>
      <p:pic>
        <p:nvPicPr>
          <p:cNvPr id="8" name="Picture 7" descr="landscape-cell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cell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Cell Size</a:t>
            </a:r>
          </a:p>
          <a:p>
            <a:pPr>
              <a:spcBef>
                <a:spcPts val="600"/>
              </a:spcBef>
              <a:defRPr sz="1600"/>
            </a:pPr>
            <a:r>
              <a:t>     *  Nutrient Supply</a:t>
            </a:r>
          </a:p>
          <a:p>
            <a:pPr>
              <a:spcBef>
                <a:spcPts val="600"/>
              </a:spcBef>
              <a:defRPr sz="1600"/>
            </a:pPr>
            <a:r>
              <a:t>     *  Oxygen Level</a:t>
            </a:r>
          </a:p>
          <a:p>
            <a:pPr>
              <a:spcBef>
                <a:spcPts val="600"/>
              </a:spcBef>
              <a:defRPr sz="1600"/>
            </a:pPr>
            <a:r>
              <a:t>     *  Waste Buildup</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cell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nutrient supply increases, what happens to cell size and waste buildup? Is the relationship positive or negative?</a:t>
            </a:r>
          </a:p>
        </p:txBody>
      </p:sp>
      <p:pic>
        <p:nvPicPr>
          <p:cNvPr id="8" name="Picture 7" descr="discussion-cell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Healthy Cell</a:t>
            </a:r>
          </a:p>
          <a:p>
            <a:pPr>
              <a:defRPr sz="1400"/>
            </a:pPr>
            <a:r>
              <a:t>     Set Nutrient Supply and Oxygen Level to moderate and observe cell function</a:t>
            </a:r>
          </a:p>
          <a:p>
            <a:pPr>
              <a:spcBef>
                <a:spcPts val="1200"/>
              </a:spcBef>
              <a:defRPr sz="1600" b="1"/>
            </a:pPr>
            <a:r>
              <a:t>Starvation Mode</a:t>
            </a:r>
          </a:p>
          <a:p>
            <a:pPr>
              <a:defRPr sz="1400"/>
            </a:pPr>
            <a:r>
              <a:t>     Lock Nutrient Supply to 10% and observe what happens to Cell Size and Waste Buildup</a:t>
            </a:r>
          </a:p>
          <a:p>
            <a:pPr>
              <a:spcBef>
                <a:spcPts val="1200"/>
              </a:spcBef>
              <a:defRPr sz="1600" b="1"/>
            </a:pPr>
            <a:r>
              <a:t>Oxygen Crisis</a:t>
            </a:r>
          </a:p>
          <a:p>
            <a:pPr>
              <a:defRPr sz="1400"/>
            </a:pPr>
            <a:r>
              <a:t>     Set Oxygen Level to 15% while keeping nutrients normal</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Cells must stay small because nutrients and oxygen can only diffuse a short distance</a:t>
            </a:r>
          </a:p>
          <a:p>
            <a:pPr>
              <a:spcBef>
                <a:spcPts val="1000"/>
              </a:spcBef>
              <a:defRPr sz="1500">
                <a:solidFill>
                  <a:srgbClr val="1A1A2E"/>
                </a:solidFill>
              </a:defRPr>
            </a:pPr>
            <a:r>
              <a:t>  *  When nutrient supply drops, cells shrink and may stop dividing entirely</a:t>
            </a:r>
          </a:p>
          <a:p>
            <a:pPr>
              <a:spcBef>
                <a:spcPts val="1000"/>
              </a:spcBef>
              <a:defRPr sz="1500">
                <a:solidFill>
                  <a:srgbClr val="1A1A2E"/>
                </a:solidFill>
              </a:defRPr>
            </a:pPr>
            <a:r>
              <a:t>  *  Waste buildup is toxic — cells that can't remove waste lose function and die</a:t>
            </a:r>
          </a:p>
          <a:p>
            <a:pPr>
              <a:spcBef>
                <a:spcPts val="1000"/>
              </a:spcBef>
              <a:defRPr sz="1500">
                <a:solidFill>
                  <a:srgbClr val="1A1A2E"/>
                </a:solidFill>
              </a:defRPr>
            </a:pPr>
            <a:r>
              <a:t>  *  The surface-area-to-volume ratio explains why cells can't grow infinitely large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Cells are microscopic because they MUST be small. A cell needs to exchange nutrients, oxygen, and waste across its membrane, and that exchange only works efficiently at tiny scales. If cells were bigger, the center would starve while waste piled up!</a:t>
            </a:r>
          </a:p>
        </p:txBody>
      </p:sp>
      <p:pic>
        <p:nvPicPr>
          <p:cNvPr id="8" name="Picture 7" descr="cover-cell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Cell City</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model city where each building represents a cell organelle, showing how resources flow in and waste flows out — just like a real cell.</a:t>
            </a:r>
          </a:p>
          <a:p>
            <a:br/>
            <a:pPr>
              <a:spcBef>
                <a:spcPts val="1000"/>
              </a:spcBef>
              <a:defRPr sz="1600" b="1">
                <a:solidFill>
                  <a:srgbClr val="1A4780"/>
                </a:solidFill>
              </a:defRPr>
            </a:pPr>
            <a:r>
              <a:t>The Challenge:</a:t>
            </a:r>
          </a:p>
          <a:p>
            <a:pPr>
              <a:defRPr sz="1400"/>
            </a:pPr>
            <a:r>
              <a:t>Your city planning team has been hired to design 'Cell City' — a community where every structure has a job, resources must reach every building, and waste removal is critical. Use your model to decide the best layout.</a:t>
            </a:r>
          </a:p>
          <a:p>
            <a:br/>
            <a:pPr>
              <a:spcBef>
                <a:spcPts val="1000"/>
              </a:spcBef>
              <a:defRPr sz="1600" b="1">
                <a:solidFill>
                  <a:srgbClr val="1A4780"/>
                </a:solidFill>
              </a:defRPr>
            </a:pPr>
            <a:r>
              <a:t>Think Like an Engineer:</a:t>
            </a:r>
          </a:p>
          <a:p>
            <a:pPr>
              <a:spcBef>
                <a:spcPts val="400"/>
              </a:spcBef>
              <a:defRPr sz="1300"/>
            </a:pPr>
            <a:r>
              <a:t>     *  Which organelle-buildings are most important for the city's survival?</a:t>
            </a:r>
          </a:p>
          <a:p>
            <a:pPr>
              <a:spcBef>
                <a:spcPts val="400"/>
              </a:spcBef>
              <a:defRPr sz="1300"/>
            </a:pPr>
            <a:r>
              <a:t>     *  What happens to Cell City if the waste removal system breaks down?</a:t>
            </a:r>
          </a:p>
          <a:p>
            <a:pPr>
              <a:spcBef>
                <a:spcPts val="400"/>
              </a:spcBef>
              <a:defRPr sz="1300"/>
            </a:pPr>
            <a:r>
              <a:t>     *  How does Cell City compare to a real cell under a microscope?</a:t>
            </a:r>
          </a:p>
        </p:txBody>
      </p:sp>
      <p:pic>
        <p:nvPicPr>
          <p:cNvPr id="7" name="Picture 6" descr="stem-cell-city.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Cell Biologists and Biomedical Researchers use powerful microscopes and computer models to study cells and develop treatments for diseases. They earn $60,000–$120,000/year.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